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F905623-5090-4959-A761-BA19FD310433}">
  <a:tblStyle styleId="{4F905623-5090-4959-A761-BA19FD3104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14268fd31a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14268fd31a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4268fd31a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4268fd31a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4268fd31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4268fd31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4268fd31a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14268fd31a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14268fd31a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14268fd31a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74d57503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74d57503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5d8725a2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5d8725a2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4268fd31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14268fd31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15d8725a2b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15d8725a2b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15d8725a2b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15d8725a2b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74d5750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74d5750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Zach: </a:t>
            </a:r>
            <a:r>
              <a:rPr lang="en"/>
              <a:t>Introduce and provide context for our database project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15d8725a2b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15d8725a2b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15d8725a2b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15d8725a2b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880b1618fcfa4a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880b1618fcfa4a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cardinfo: card stats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card print: multiple art styles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cardprice: different art style different prices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analytics: stats on two popular deck formats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174d57503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174d57503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4268fd31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14268fd31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Tolu: Talk about why each entity/relation is modeled the way it is (e.g., why is a given relation 1 to N, why is something represented using total participation, etc) 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5d6850a13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15d6850a13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5d6850a13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15d6850a13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5d6850a13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15d6850a13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14268fd31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14268fd31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174d57503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174d57503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Ashley: </a:t>
            </a:r>
            <a:r>
              <a:rPr lang="en"/>
              <a:t>Explain our relational model and the foreign/primary key relationships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14268fd31a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14268fd31a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14268fd31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14268fd31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17eca0d87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17eca0d87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17eca0d87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17eca0d87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17eca0d87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17eca0d87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17eca0d87b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17eca0d87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17eca0d87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17eca0d87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17eca0d87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17eca0d87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17eca0d87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17eca0d87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17eca0d87b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17eca0d87b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17eca0d87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17eca0d87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4268fd31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4268fd31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174d57503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174d57503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Hayden: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Dependencies (FDs)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Normalization Schemes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1NF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2NF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3NF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14268fd31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14268fd31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152fca37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152fca37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152fca375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152fca375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14268fd31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14268fd31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152fca375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152fca375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152fca375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152fca375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174d57503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174d57503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how we resolved the functional dependencies through decomposition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14268fd31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14268fd31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14268fd31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14268fd31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14268fd31a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14268fd31a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174d57503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174d57503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fe59b4b24a6b9ab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fe59b4b24a6b9ab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14268fd31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14268fd31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14268fd31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14268fd31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15d8725a2b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15d8725a2b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fe59b4b24a6b9ab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fe59b4b24a6b9ab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15d8725a2b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15d8725a2b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17eca0d87b_2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17eca0d87b_2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15d8725a2b_5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15d8725a2b_5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17eca0d87b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317eca0d87b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14268fd31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14268fd31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14268fd3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14268fd3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4268fd31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14268fd31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4268fd31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14268fd31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2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9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EBRUxMTG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240"/>
              <a:t>Shawn Francis, John Kasperbauer, Zach Leach, Ashley Nguyen, Dustin Nguyen, Toluwanimi Ololade, Hayden Rogers</a:t>
            </a:r>
            <a:endParaRPr sz="164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1941" y="0"/>
            <a:ext cx="49201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"/>
          <p:cNvSpPr/>
          <p:nvPr/>
        </p:nvSpPr>
        <p:spPr>
          <a:xfrm>
            <a:off x="3199725" y="2715475"/>
            <a:ext cx="391500" cy="290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22"/>
          <p:cNvCxnSpPr>
            <a:endCxn id="110" idx="1"/>
          </p:cNvCxnSpPr>
          <p:nvPr/>
        </p:nvCxnSpPr>
        <p:spPr>
          <a:xfrm>
            <a:off x="1942425" y="2860675"/>
            <a:ext cx="12573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4827" y="0"/>
            <a:ext cx="463434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3"/>
          <p:cNvSpPr/>
          <p:nvPr/>
        </p:nvSpPr>
        <p:spPr>
          <a:xfrm>
            <a:off x="1991200" y="2367200"/>
            <a:ext cx="1731600" cy="806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" name="Google Shape;118;p23"/>
          <p:cNvCxnSpPr>
            <a:endCxn id="117" idx="1"/>
          </p:cNvCxnSpPr>
          <p:nvPr/>
        </p:nvCxnSpPr>
        <p:spPr>
          <a:xfrm>
            <a:off x="733900" y="2770400"/>
            <a:ext cx="12573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130" y="0"/>
            <a:ext cx="699774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</a:t>
            </a:r>
            <a:endParaRPr/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1: Implement database for our application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Phase 2: Implement web application utilizing that database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</a:t>
            </a:r>
            <a:endParaRPr/>
          </a:p>
        </p:txBody>
      </p:sp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1: Implement database for our application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Phase 2: Implement web application utilizing that database</a:t>
            </a:r>
            <a:endParaRPr/>
          </a:p>
        </p:txBody>
      </p:sp>
      <p:sp>
        <p:nvSpPr>
          <p:cNvPr id="136" name="Google Shape;136;p26"/>
          <p:cNvSpPr/>
          <p:nvPr/>
        </p:nvSpPr>
        <p:spPr>
          <a:xfrm>
            <a:off x="235950" y="1152475"/>
            <a:ext cx="5609700" cy="503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7" name="Google Shape;137;p26"/>
          <p:cNvCxnSpPr>
            <a:endCxn id="136" idx="3"/>
          </p:cNvCxnSpPr>
          <p:nvPr/>
        </p:nvCxnSpPr>
        <p:spPr>
          <a:xfrm rot="10800000">
            <a:off x="5845650" y="1404025"/>
            <a:ext cx="10437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Conceptual Model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Conceptual Model Entities</a:t>
            </a:r>
            <a:endParaRPr/>
          </a:p>
        </p:txBody>
      </p:sp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CARD_INFO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Key: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card_name (string)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type_line (string)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power (int, nullable)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toughness (int, nullable)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color identity (char[])</a:t>
            </a:r>
            <a:endParaRPr/>
          </a:p>
        </p:txBody>
      </p:sp>
      <p:sp>
        <p:nvSpPr>
          <p:cNvPr id="149" name="Google Shape;149;p28"/>
          <p:cNvSpPr txBox="1"/>
          <p:nvPr/>
        </p:nvSpPr>
        <p:spPr>
          <a:xfrm>
            <a:off x="4051925" y="3022350"/>
            <a:ext cx="41331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colors (char[])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converted mana cost (int)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mana cost (string)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rarity (char[])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Conceptual Model Entities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9"/>
          <p:cNvSpPr txBox="1"/>
          <p:nvPr>
            <p:ph idx="1" type="body"/>
          </p:nvPr>
        </p:nvSpPr>
        <p:spPr>
          <a:xfrm>
            <a:off x="311700" y="12018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CARD_PRINT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Primary Key: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 card_name (string)--&gt; CARD_INFO.card_name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 set (string)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 set_number (int)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Attributes: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 artist name (string)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 uri to unique prints (string)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 uri to png download (string)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 flavor text (string)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Conceptual Model Entities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0"/>
          <p:cNvSpPr txBox="1"/>
          <p:nvPr>
            <p:ph idx="1" type="body"/>
          </p:nvPr>
        </p:nvSpPr>
        <p:spPr>
          <a:xfrm>
            <a:off x="311700" y="11659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CARD_PRICE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Key: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card_name (string)	--&gt; CARD_PRINT.card_name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set (string)		       --&gt; CARD_PRINT.set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set_number (int)	       --&gt; CARD_PRINT.set_number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seller (string)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tix (double, nullable)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usd (double)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Conceptual Model Entities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ANALYTICS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Key: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card_name (string)	--&gt; CARD_INFO.name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format (string)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tix (double, nullable)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usd (double)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and Background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Conceptual Model Entities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LIMITED_ANALYTICS (disjoint child of ANALYTICS)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Key: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inherited by ANALYTICS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win rate when main decked (double)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play rate (double)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win rate opening hand (double)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win rate drawn turn 1 or later (double)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Conceptual Model Entities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COMMANDER_ANALYTICS (disjoint child of ANALYTICS)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Key: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inherited by ANALYTICS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edhrec rank (int)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salt score (double)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Relations</a:t>
            </a:r>
            <a:endParaRPr/>
          </a:p>
        </p:txBody>
      </p:sp>
      <p:sp>
        <p:nvSpPr>
          <p:cNvPr id="185" name="Google Shape;185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2000"/>
              <a:t> 1. CARD_INFO to CARD_PRINT</a:t>
            </a:r>
            <a:endParaRPr sz="2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2000"/>
              <a:t> 2. CARD_PRINT to CARD_PRICE</a:t>
            </a:r>
            <a:endParaRPr sz="2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2000"/>
              <a:t> 3. CARD_INFO to ANALYTICS</a:t>
            </a:r>
            <a:endParaRPr sz="2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2000"/>
              <a:t> 4. ANALYTICS to LIMITED_ANALYTICS</a:t>
            </a:r>
            <a:endParaRPr sz="2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2000"/>
              <a:t> 5. ANALYTICS to </a:t>
            </a:r>
            <a:r>
              <a:rPr lang="en" sz="2000"/>
              <a:t>COMMANDER_ANALYTICS</a:t>
            </a:r>
            <a:endParaRPr sz="2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358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EER Diagram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idx="1" type="body"/>
          </p:nvPr>
        </p:nvSpPr>
        <p:spPr>
          <a:xfrm>
            <a:off x="311700" y="1152475"/>
            <a:ext cx="861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card can have multiple prints. Multiple prints can belong to one card.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Total participation: a card print cannot exist without a card itself</a:t>
            </a:r>
            <a:endParaRPr sz="2000"/>
          </a:p>
        </p:txBody>
      </p:sp>
      <p:pic>
        <p:nvPicPr>
          <p:cNvPr id="196" name="Google Shape;196;p36"/>
          <p:cNvPicPr preferRelativeResize="0"/>
          <p:nvPr/>
        </p:nvPicPr>
        <p:blipFill rotWithShape="1">
          <a:blip r:embed="rId3">
            <a:alphaModFix/>
          </a:blip>
          <a:srcRect b="0" l="1234" r="0" t="0"/>
          <a:stretch/>
        </p:blipFill>
        <p:spPr>
          <a:xfrm>
            <a:off x="1665163" y="2161875"/>
            <a:ext cx="5813674" cy="272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CARD_INFO to CARD_PRINT (1:N)</a:t>
            </a:r>
            <a:endParaRPr sz="2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card print determines its price.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Total participation: Prints must be associated with a certain price.</a:t>
            </a:r>
            <a:endParaRPr sz="2000"/>
          </a:p>
        </p:txBody>
      </p:sp>
      <p:pic>
        <p:nvPicPr>
          <p:cNvPr id="203" name="Google Shape;2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9550" y="2102450"/>
            <a:ext cx="3584900" cy="2925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CARD_PRINT to CARD_PRICE (1:1) 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CARD_INFO to ANALYTICS (1:1)</a:t>
            </a:r>
            <a:endParaRPr/>
          </a:p>
        </p:txBody>
      </p:sp>
      <p:sp>
        <p:nvSpPr>
          <p:cNvPr id="210" name="Google Shape;210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1 analytics per card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Total </a:t>
            </a:r>
            <a:r>
              <a:rPr lang="en" sz="2000"/>
              <a:t>participation</a:t>
            </a:r>
            <a:r>
              <a:rPr lang="en" sz="2000"/>
              <a:t>: All cards are associated with analytics</a:t>
            </a:r>
            <a:r>
              <a:rPr lang="en" sz="2000"/>
              <a:t>.</a:t>
            </a:r>
            <a:endParaRPr sz="2000"/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5100" y="2186350"/>
            <a:ext cx="2473800" cy="244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card can be a limited card (LIMITED_ANALYTICS), a commander card (COMMANDER_ANALYTICS), or both (overlapping subclasses)</a:t>
            </a:r>
            <a:endParaRPr sz="2000"/>
          </a:p>
        </p:txBody>
      </p:sp>
      <p:pic>
        <p:nvPicPr>
          <p:cNvPr id="217" name="Google Shape;217;p39"/>
          <p:cNvPicPr preferRelativeResize="0"/>
          <p:nvPr/>
        </p:nvPicPr>
        <p:blipFill rotWithShape="1">
          <a:blip r:embed="rId3">
            <a:alphaModFix/>
          </a:blip>
          <a:srcRect b="0" l="990" r="0" t="0"/>
          <a:stretch/>
        </p:blipFill>
        <p:spPr>
          <a:xfrm>
            <a:off x="2292963" y="2048850"/>
            <a:ext cx="4558074" cy="288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Superclass &amp; Its Subclasses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EER Diagram</a:t>
            </a:r>
            <a:endParaRPr/>
          </a:p>
        </p:txBody>
      </p:sp>
      <p:pic>
        <p:nvPicPr>
          <p:cNvPr id="224" name="Google Shape;22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9722" y="251375"/>
            <a:ext cx="5870852" cy="464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Scryfall </a:t>
            </a:r>
            <a:r>
              <a:rPr lang="en"/>
              <a:t>outputs the *</a:t>
            </a:r>
            <a:r>
              <a:rPr i="1" lang="en"/>
              <a:t>images</a:t>
            </a:r>
            <a:r>
              <a:rPr lang="en"/>
              <a:t>* of cards given a query.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But sometimes you need the *</a:t>
            </a:r>
            <a:r>
              <a:rPr i="1" lang="en"/>
              <a:t>names</a:t>
            </a:r>
            <a:r>
              <a:rPr lang="en"/>
              <a:t>* of cards instead.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Currently, there is no streamlined way to do this.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235" name="Google Shape;23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241" name="Google Shape;24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3"/>
          <p:cNvSpPr/>
          <p:nvPr/>
        </p:nvSpPr>
        <p:spPr>
          <a:xfrm>
            <a:off x="1723025" y="1903800"/>
            <a:ext cx="685200" cy="17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3"/>
          <p:cNvSpPr/>
          <p:nvPr/>
        </p:nvSpPr>
        <p:spPr>
          <a:xfrm>
            <a:off x="1723025" y="2554075"/>
            <a:ext cx="685200" cy="1743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3"/>
          <p:cNvSpPr txBox="1"/>
          <p:nvPr/>
        </p:nvSpPr>
        <p:spPr>
          <a:xfrm>
            <a:off x="1233125" y="1788375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PK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245" name="Google Shape;245;p43"/>
          <p:cNvSpPr txBox="1"/>
          <p:nvPr/>
        </p:nvSpPr>
        <p:spPr>
          <a:xfrm>
            <a:off x="1233125" y="2429025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FK</a:t>
            </a:r>
            <a:endParaRPr sz="16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4"/>
          <p:cNvSpPr/>
          <p:nvPr/>
        </p:nvSpPr>
        <p:spPr>
          <a:xfrm>
            <a:off x="1723025" y="1254900"/>
            <a:ext cx="685200" cy="17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44"/>
          <p:cNvSpPr/>
          <p:nvPr/>
        </p:nvSpPr>
        <p:spPr>
          <a:xfrm>
            <a:off x="1723025" y="1907875"/>
            <a:ext cx="685200" cy="1743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4"/>
          <p:cNvSpPr txBox="1"/>
          <p:nvPr/>
        </p:nvSpPr>
        <p:spPr>
          <a:xfrm>
            <a:off x="1233125" y="1139475"/>
            <a:ext cx="27708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PK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255" name="Google Shape;255;p44"/>
          <p:cNvSpPr txBox="1"/>
          <p:nvPr/>
        </p:nvSpPr>
        <p:spPr>
          <a:xfrm>
            <a:off x="1233125" y="1782825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F</a:t>
            </a:r>
            <a:r>
              <a:rPr lang="en" sz="1600">
                <a:solidFill>
                  <a:srgbClr val="0000FF"/>
                </a:solidFill>
              </a:rPr>
              <a:t>K</a:t>
            </a:r>
            <a:endParaRPr sz="16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261" name="Google Shape;26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5"/>
          <p:cNvSpPr/>
          <p:nvPr/>
        </p:nvSpPr>
        <p:spPr>
          <a:xfrm>
            <a:off x="2393275" y="1908225"/>
            <a:ext cx="286500" cy="17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5"/>
          <p:cNvSpPr/>
          <p:nvPr/>
        </p:nvSpPr>
        <p:spPr>
          <a:xfrm>
            <a:off x="2393275" y="2550775"/>
            <a:ext cx="286500" cy="1743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45"/>
          <p:cNvSpPr txBox="1"/>
          <p:nvPr/>
        </p:nvSpPr>
        <p:spPr>
          <a:xfrm>
            <a:off x="1233125" y="177975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PK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265" name="Google Shape;265;p45"/>
          <p:cNvSpPr txBox="1"/>
          <p:nvPr/>
        </p:nvSpPr>
        <p:spPr>
          <a:xfrm>
            <a:off x="1233125" y="2424025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FK</a:t>
            </a:r>
            <a:endParaRPr sz="16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271" name="Google Shape;27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6"/>
          <p:cNvSpPr/>
          <p:nvPr/>
        </p:nvSpPr>
        <p:spPr>
          <a:xfrm>
            <a:off x="2655975" y="1909875"/>
            <a:ext cx="734100" cy="17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6"/>
          <p:cNvSpPr/>
          <p:nvPr/>
        </p:nvSpPr>
        <p:spPr>
          <a:xfrm>
            <a:off x="2655975" y="2559150"/>
            <a:ext cx="734100" cy="1743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6"/>
          <p:cNvSpPr txBox="1"/>
          <p:nvPr/>
        </p:nvSpPr>
        <p:spPr>
          <a:xfrm>
            <a:off x="1233125" y="177975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PK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275" name="Google Shape;275;p46"/>
          <p:cNvSpPr txBox="1"/>
          <p:nvPr/>
        </p:nvSpPr>
        <p:spPr>
          <a:xfrm>
            <a:off x="1233125" y="241005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FK</a:t>
            </a:r>
            <a:endParaRPr sz="16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281" name="Google Shape;28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7"/>
          <p:cNvSpPr/>
          <p:nvPr/>
        </p:nvSpPr>
        <p:spPr>
          <a:xfrm>
            <a:off x="1723025" y="1254900"/>
            <a:ext cx="685200" cy="17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7"/>
          <p:cNvSpPr/>
          <p:nvPr/>
        </p:nvSpPr>
        <p:spPr>
          <a:xfrm>
            <a:off x="1723025" y="3192700"/>
            <a:ext cx="685200" cy="1743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7"/>
          <p:cNvSpPr txBox="1"/>
          <p:nvPr/>
        </p:nvSpPr>
        <p:spPr>
          <a:xfrm>
            <a:off x="1233125" y="1139475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PK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285" name="Google Shape;285;p47"/>
          <p:cNvSpPr txBox="1"/>
          <p:nvPr/>
        </p:nvSpPr>
        <p:spPr>
          <a:xfrm>
            <a:off x="1233125" y="306765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FK</a:t>
            </a:r>
            <a:endParaRPr sz="16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291" name="Google Shape;29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8"/>
          <p:cNvSpPr/>
          <p:nvPr/>
        </p:nvSpPr>
        <p:spPr>
          <a:xfrm>
            <a:off x="1723025" y="3183825"/>
            <a:ext cx="685200" cy="17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48"/>
          <p:cNvSpPr/>
          <p:nvPr/>
        </p:nvSpPr>
        <p:spPr>
          <a:xfrm>
            <a:off x="1723025" y="3845450"/>
            <a:ext cx="685200" cy="1743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48"/>
          <p:cNvSpPr txBox="1"/>
          <p:nvPr/>
        </p:nvSpPr>
        <p:spPr>
          <a:xfrm>
            <a:off x="1233125" y="306840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PK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295" name="Google Shape;295;p48"/>
          <p:cNvSpPr txBox="1"/>
          <p:nvPr/>
        </p:nvSpPr>
        <p:spPr>
          <a:xfrm>
            <a:off x="1233125" y="372040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FK</a:t>
            </a:r>
            <a:endParaRPr sz="16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301" name="Google Shape;30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9"/>
          <p:cNvSpPr/>
          <p:nvPr/>
        </p:nvSpPr>
        <p:spPr>
          <a:xfrm>
            <a:off x="1723025" y="3183825"/>
            <a:ext cx="685200" cy="17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9"/>
          <p:cNvSpPr/>
          <p:nvPr/>
        </p:nvSpPr>
        <p:spPr>
          <a:xfrm>
            <a:off x="1723025" y="4477150"/>
            <a:ext cx="685200" cy="1743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9"/>
          <p:cNvSpPr txBox="1"/>
          <p:nvPr/>
        </p:nvSpPr>
        <p:spPr>
          <a:xfrm>
            <a:off x="1233125" y="306840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PK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305" name="Google Shape;305;p49"/>
          <p:cNvSpPr txBox="1"/>
          <p:nvPr/>
        </p:nvSpPr>
        <p:spPr>
          <a:xfrm>
            <a:off x="1233125" y="435210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FK</a:t>
            </a:r>
            <a:endParaRPr sz="16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311" name="Google Shape;31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/>
          <p:nvPr/>
        </p:nvSpPr>
        <p:spPr>
          <a:xfrm>
            <a:off x="2392225" y="3188125"/>
            <a:ext cx="468900" cy="17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50"/>
          <p:cNvSpPr/>
          <p:nvPr/>
        </p:nvSpPr>
        <p:spPr>
          <a:xfrm>
            <a:off x="2392225" y="3845450"/>
            <a:ext cx="468900" cy="1743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50"/>
          <p:cNvSpPr txBox="1"/>
          <p:nvPr/>
        </p:nvSpPr>
        <p:spPr>
          <a:xfrm>
            <a:off x="1233125" y="306840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PK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315" name="Google Shape;315;p50"/>
          <p:cNvSpPr txBox="1"/>
          <p:nvPr/>
        </p:nvSpPr>
        <p:spPr>
          <a:xfrm>
            <a:off x="1233125" y="372040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FK</a:t>
            </a:r>
            <a:endParaRPr sz="16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Model</a:t>
            </a:r>
            <a:endParaRPr/>
          </a:p>
        </p:txBody>
      </p:sp>
      <p:pic>
        <p:nvPicPr>
          <p:cNvPr id="321" name="Google Shape;32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875" y="1017725"/>
            <a:ext cx="599624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51"/>
          <p:cNvSpPr/>
          <p:nvPr/>
        </p:nvSpPr>
        <p:spPr>
          <a:xfrm>
            <a:off x="2392325" y="4477150"/>
            <a:ext cx="468900" cy="1743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51"/>
          <p:cNvSpPr txBox="1"/>
          <p:nvPr/>
        </p:nvSpPr>
        <p:spPr>
          <a:xfrm>
            <a:off x="1233125" y="306840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PK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324" name="Google Shape;324;p51"/>
          <p:cNvSpPr txBox="1"/>
          <p:nvPr/>
        </p:nvSpPr>
        <p:spPr>
          <a:xfrm>
            <a:off x="1233125" y="4352100"/>
            <a:ext cx="489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FK</a:t>
            </a:r>
            <a:endParaRPr sz="1600">
              <a:solidFill>
                <a:srgbClr val="0000FF"/>
              </a:solidFill>
            </a:endParaRPr>
          </a:p>
        </p:txBody>
      </p:sp>
      <p:sp>
        <p:nvSpPr>
          <p:cNvPr id="325" name="Google Shape;325;p51"/>
          <p:cNvSpPr/>
          <p:nvPr/>
        </p:nvSpPr>
        <p:spPr>
          <a:xfrm>
            <a:off x="2392225" y="3188125"/>
            <a:ext cx="468900" cy="17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Create our own application that *</a:t>
            </a:r>
            <a:r>
              <a:rPr i="1" lang="en"/>
              <a:t>can</a:t>
            </a:r>
            <a:r>
              <a:rPr lang="en"/>
              <a:t>* </a:t>
            </a:r>
            <a:r>
              <a:rPr lang="en"/>
              <a:t>output the names of cards given a query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Normalization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Dependencies</a:t>
            </a:r>
            <a:endParaRPr/>
          </a:p>
        </p:txBody>
      </p:sp>
      <p:sp>
        <p:nvSpPr>
          <p:cNvPr id="336" name="Google Shape;336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An attribute Y is functionally dependent upon an attribute X if and only if there is a unique Y for each value of X.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In other words, there cannot be two different Y values for the same X.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Dependencies (cont.)</a:t>
            </a:r>
            <a:endParaRPr/>
          </a:p>
        </p:txBody>
      </p:sp>
      <p:sp>
        <p:nvSpPr>
          <p:cNvPr id="342" name="Google Shape;342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Ex: </a:t>
            </a:r>
            <a:r>
              <a:rPr lang="en" sz="2000"/>
              <a:t>CARD_INFO (with some attributes)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highlight>
                <a:srgbClr val="FFFF00"/>
              </a:highlight>
            </a:endParaRPr>
          </a:p>
        </p:txBody>
      </p:sp>
      <p:graphicFrame>
        <p:nvGraphicFramePr>
          <p:cNvPr id="343" name="Google Shape;343;p54"/>
          <p:cNvGraphicFramePr/>
          <p:nvPr/>
        </p:nvGraphicFramePr>
        <p:xfrm>
          <a:off x="400950" y="161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{4F905623-5090-4959-A761-BA19FD310433}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/>
                        <a:t>card_name</a:t>
                      </a:r>
                      <a:endParaRPr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toughness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colors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mana_cost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cmc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344" name="Google Shape;34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496" y="2202600"/>
            <a:ext cx="1804975" cy="252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Dependencies (cont.)</a:t>
            </a:r>
            <a:endParaRPr/>
          </a:p>
        </p:txBody>
      </p:sp>
      <p:sp>
        <p:nvSpPr>
          <p:cNvPr id="350" name="Google Shape;350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Ex: CARD_INFO (with some attributes)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FD1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FD2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There can be multiple FDs per relation</a:t>
            </a:r>
            <a:endParaRPr sz="2000"/>
          </a:p>
        </p:txBody>
      </p:sp>
      <p:graphicFrame>
        <p:nvGraphicFramePr>
          <p:cNvPr id="351" name="Google Shape;351;p55"/>
          <p:cNvGraphicFramePr/>
          <p:nvPr/>
        </p:nvGraphicFramePr>
        <p:xfrm>
          <a:off x="400950" y="161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{4F905623-5090-4959-A761-BA19FD310433}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/>
                        <a:t>card_name</a:t>
                      </a:r>
                      <a:endParaRPr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toughness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colors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mana_cost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cmc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352" name="Google Shape;352;p55"/>
          <p:cNvCxnSpPr/>
          <p:nvPr/>
        </p:nvCxnSpPr>
        <p:spPr>
          <a:xfrm>
            <a:off x="977400" y="2018925"/>
            <a:ext cx="0" cy="3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55"/>
          <p:cNvCxnSpPr/>
          <p:nvPr/>
        </p:nvCxnSpPr>
        <p:spPr>
          <a:xfrm>
            <a:off x="977400" y="2378075"/>
            <a:ext cx="602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55"/>
          <p:cNvCxnSpPr/>
          <p:nvPr/>
        </p:nvCxnSpPr>
        <p:spPr>
          <a:xfrm rot="10800000">
            <a:off x="2131800" y="199637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5" name="Google Shape;355;p55"/>
          <p:cNvCxnSpPr/>
          <p:nvPr/>
        </p:nvCxnSpPr>
        <p:spPr>
          <a:xfrm rot="10800000">
            <a:off x="3387300" y="199957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6" name="Google Shape;356;p55"/>
          <p:cNvCxnSpPr/>
          <p:nvPr/>
        </p:nvCxnSpPr>
        <p:spPr>
          <a:xfrm rot="10800000">
            <a:off x="4572000" y="19995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7" name="Google Shape;357;p55"/>
          <p:cNvCxnSpPr/>
          <p:nvPr/>
        </p:nvCxnSpPr>
        <p:spPr>
          <a:xfrm rot="10800000">
            <a:off x="5840325" y="19963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8" name="Google Shape;358;p55"/>
          <p:cNvCxnSpPr/>
          <p:nvPr/>
        </p:nvCxnSpPr>
        <p:spPr>
          <a:xfrm rot="10800000">
            <a:off x="7005900" y="19963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9" name="Google Shape;359;p55"/>
          <p:cNvCxnSpPr/>
          <p:nvPr/>
        </p:nvCxnSpPr>
        <p:spPr>
          <a:xfrm>
            <a:off x="5840325" y="2491975"/>
            <a:ext cx="0" cy="3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55"/>
          <p:cNvCxnSpPr/>
          <p:nvPr/>
        </p:nvCxnSpPr>
        <p:spPr>
          <a:xfrm rot="10800000">
            <a:off x="7005825" y="2472475"/>
            <a:ext cx="0" cy="34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1" name="Google Shape;361;p55"/>
          <p:cNvCxnSpPr/>
          <p:nvPr/>
        </p:nvCxnSpPr>
        <p:spPr>
          <a:xfrm>
            <a:off x="5851525" y="2827000"/>
            <a:ext cx="115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Normalization Schemes</a:t>
            </a:r>
            <a:endParaRPr/>
          </a:p>
        </p:txBody>
      </p:sp>
      <p:sp>
        <p:nvSpPr>
          <p:cNvPr id="367" name="Google Shape;367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1NF - All attributes depend upon the key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2NF - All attributes depend upon the whole key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3NF - All attributes depend upon nothing but the key</a:t>
            </a:r>
            <a:endParaRPr sz="20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1NF and 2NF Normalization</a:t>
            </a:r>
            <a:endParaRPr/>
          </a:p>
        </p:txBody>
      </p:sp>
      <p:sp>
        <p:nvSpPr>
          <p:cNvPr id="373" name="Google Shape;373;p57"/>
          <p:cNvSpPr txBox="1"/>
          <p:nvPr>
            <p:ph idx="1" type="body"/>
          </p:nvPr>
        </p:nvSpPr>
        <p:spPr>
          <a:xfrm>
            <a:off x="311700" y="1152475"/>
            <a:ext cx="8520600" cy="4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Example of 1NF and 2NF </a:t>
            </a:r>
            <a:endParaRPr sz="2000">
              <a:highlight>
                <a:srgbClr val="FFFF00"/>
              </a:highlight>
            </a:endParaRPr>
          </a:p>
        </p:txBody>
      </p:sp>
      <p:graphicFrame>
        <p:nvGraphicFramePr>
          <p:cNvPr id="374" name="Google Shape;374;p57"/>
          <p:cNvGraphicFramePr/>
          <p:nvPr/>
        </p:nvGraphicFramePr>
        <p:xfrm>
          <a:off x="311688" y="1711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{4F905623-5090-4959-A761-BA19FD310433}</a:tableStyleId>
              </a:tblPr>
              <a:tblGrid>
                <a:gridCol w="1167925"/>
                <a:gridCol w="906100"/>
                <a:gridCol w="700475"/>
                <a:gridCol w="1074400"/>
                <a:gridCol w="1298800"/>
                <a:gridCol w="681725"/>
                <a:gridCol w="681775"/>
                <a:gridCol w="1186600"/>
                <a:gridCol w="962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/>
                        <a:t>card_name</a:t>
                      </a:r>
                      <a:endParaRPr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type_line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toughness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color_identity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colors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cmc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mana_cost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rarity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375" name="Google Shape;375;p57"/>
          <p:cNvCxnSpPr/>
          <p:nvPr/>
        </p:nvCxnSpPr>
        <p:spPr>
          <a:xfrm flipH="1">
            <a:off x="823200" y="2171325"/>
            <a:ext cx="1800" cy="36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57"/>
          <p:cNvCxnSpPr/>
          <p:nvPr/>
        </p:nvCxnSpPr>
        <p:spPr>
          <a:xfrm>
            <a:off x="825000" y="2530475"/>
            <a:ext cx="766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57"/>
          <p:cNvCxnSpPr/>
          <p:nvPr/>
        </p:nvCxnSpPr>
        <p:spPr>
          <a:xfrm rot="10800000">
            <a:off x="1979400" y="214877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8" name="Google Shape;378;p57"/>
          <p:cNvCxnSpPr/>
          <p:nvPr/>
        </p:nvCxnSpPr>
        <p:spPr>
          <a:xfrm rot="10800000">
            <a:off x="2711325" y="215197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9" name="Google Shape;379;p57"/>
          <p:cNvCxnSpPr/>
          <p:nvPr/>
        </p:nvCxnSpPr>
        <p:spPr>
          <a:xfrm rot="10800000">
            <a:off x="3690325" y="21519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0" name="Google Shape;380;p57"/>
          <p:cNvCxnSpPr/>
          <p:nvPr/>
        </p:nvCxnSpPr>
        <p:spPr>
          <a:xfrm rot="10800000">
            <a:off x="4790350" y="21487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1" name="Google Shape;381;p57"/>
          <p:cNvCxnSpPr/>
          <p:nvPr/>
        </p:nvCxnSpPr>
        <p:spPr>
          <a:xfrm rot="10800000">
            <a:off x="5768925" y="21487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382" name="Google Shape;382;p57"/>
          <p:cNvGraphicFramePr/>
          <p:nvPr/>
        </p:nvGraphicFramePr>
        <p:xfrm>
          <a:off x="311700" y="280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{4F905623-5090-4959-A761-BA19FD310433}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/>
                        <a:t>set</a:t>
                      </a:r>
                      <a:endParaRPr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/>
                        <a:t>set_number</a:t>
                      </a:r>
                      <a:endParaRPr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/>
                        <a:t>seller</a:t>
                      </a:r>
                      <a:endParaRPr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tix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card_name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383" name="Google Shape;383;p57"/>
          <p:cNvCxnSpPr/>
          <p:nvPr/>
        </p:nvCxnSpPr>
        <p:spPr>
          <a:xfrm>
            <a:off x="737850" y="3220375"/>
            <a:ext cx="0" cy="36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57"/>
          <p:cNvCxnSpPr/>
          <p:nvPr/>
        </p:nvCxnSpPr>
        <p:spPr>
          <a:xfrm>
            <a:off x="737850" y="3579525"/>
            <a:ext cx="625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57"/>
          <p:cNvCxnSpPr/>
          <p:nvPr/>
        </p:nvCxnSpPr>
        <p:spPr>
          <a:xfrm rot="10800000">
            <a:off x="2097950" y="319782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6" name="Google Shape;386;p57"/>
          <p:cNvCxnSpPr/>
          <p:nvPr/>
        </p:nvCxnSpPr>
        <p:spPr>
          <a:xfrm rot="10800000">
            <a:off x="3260100" y="319782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7" name="Google Shape;387;p57"/>
          <p:cNvCxnSpPr/>
          <p:nvPr/>
        </p:nvCxnSpPr>
        <p:spPr>
          <a:xfrm rot="10800000">
            <a:off x="4422250" y="320102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8" name="Google Shape;388;p57"/>
          <p:cNvCxnSpPr/>
          <p:nvPr/>
        </p:nvCxnSpPr>
        <p:spPr>
          <a:xfrm rot="10800000">
            <a:off x="5584400" y="320102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9" name="Google Shape;389;p57"/>
          <p:cNvCxnSpPr/>
          <p:nvPr/>
        </p:nvCxnSpPr>
        <p:spPr>
          <a:xfrm rot="10800000">
            <a:off x="6991175" y="320102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0" name="Google Shape;390;p57"/>
          <p:cNvCxnSpPr/>
          <p:nvPr/>
        </p:nvCxnSpPr>
        <p:spPr>
          <a:xfrm rot="10800000">
            <a:off x="7342475" y="21455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1" name="Google Shape;391;p57"/>
          <p:cNvCxnSpPr/>
          <p:nvPr/>
        </p:nvCxnSpPr>
        <p:spPr>
          <a:xfrm rot="10800000">
            <a:off x="8493300" y="21455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2" name="Google Shape;392;p57"/>
          <p:cNvCxnSpPr/>
          <p:nvPr/>
        </p:nvCxnSpPr>
        <p:spPr>
          <a:xfrm rot="10800000">
            <a:off x="6482300" y="21487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3NF Normalization</a:t>
            </a:r>
            <a:endParaRPr/>
          </a:p>
        </p:txBody>
      </p:sp>
      <p:sp>
        <p:nvSpPr>
          <p:cNvPr id="398" name="Google Shape;398;p58"/>
          <p:cNvSpPr txBox="1"/>
          <p:nvPr>
            <p:ph idx="1" type="body"/>
          </p:nvPr>
        </p:nvSpPr>
        <p:spPr>
          <a:xfrm>
            <a:off x="311700" y="1152475"/>
            <a:ext cx="8520600" cy="3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Example of 3NF violation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There is a transitive dependency in this relation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Transitive dependencies are a violation of the 3NF condition</a:t>
            </a:r>
            <a:endParaRPr sz="2000"/>
          </a:p>
        </p:txBody>
      </p:sp>
      <p:graphicFrame>
        <p:nvGraphicFramePr>
          <p:cNvPr id="399" name="Google Shape;399;p58"/>
          <p:cNvGraphicFramePr/>
          <p:nvPr/>
        </p:nvGraphicFramePr>
        <p:xfrm>
          <a:off x="311688" y="1711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{4F905623-5090-4959-A761-BA19FD310433}</a:tableStyleId>
              </a:tblPr>
              <a:tblGrid>
                <a:gridCol w="1167925"/>
                <a:gridCol w="906100"/>
                <a:gridCol w="700475"/>
                <a:gridCol w="1074400"/>
                <a:gridCol w="1298800"/>
                <a:gridCol w="681725"/>
                <a:gridCol w="681775"/>
                <a:gridCol w="1186600"/>
                <a:gridCol w="962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/>
                        <a:t>card_name</a:t>
                      </a:r>
                      <a:endParaRPr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type_line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toughness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color_identity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colors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cmc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mana_cost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rarity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400" name="Google Shape;400;p58"/>
          <p:cNvCxnSpPr/>
          <p:nvPr/>
        </p:nvCxnSpPr>
        <p:spPr>
          <a:xfrm flipH="1">
            <a:off x="823200" y="2171325"/>
            <a:ext cx="1800" cy="36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p58"/>
          <p:cNvCxnSpPr/>
          <p:nvPr/>
        </p:nvCxnSpPr>
        <p:spPr>
          <a:xfrm>
            <a:off x="825000" y="2530475"/>
            <a:ext cx="766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" name="Google Shape;402;p58"/>
          <p:cNvCxnSpPr/>
          <p:nvPr/>
        </p:nvCxnSpPr>
        <p:spPr>
          <a:xfrm rot="10800000">
            <a:off x="1979400" y="214877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3" name="Google Shape;403;p58"/>
          <p:cNvCxnSpPr/>
          <p:nvPr/>
        </p:nvCxnSpPr>
        <p:spPr>
          <a:xfrm rot="10800000">
            <a:off x="2711325" y="2151975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4" name="Google Shape;404;p58"/>
          <p:cNvCxnSpPr/>
          <p:nvPr/>
        </p:nvCxnSpPr>
        <p:spPr>
          <a:xfrm rot="10800000">
            <a:off x="3690325" y="21519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5" name="Google Shape;405;p58"/>
          <p:cNvCxnSpPr/>
          <p:nvPr/>
        </p:nvCxnSpPr>
        <p:spPr>
          <a:xfrm rot="10800000">
            <a:off x="4790350" y="21487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6" name="Google Shape;406;p58"/>
          <p:cNvCxnSpPr/>
          <p:nvPr/>
        </p:nvCxnSpPr>
        <p:spPr>
          <a:xfrm rot="10800000">
            <a:off x="5768925" y="21487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7" name="Google Shape;407;p58"/>
          <p:cNvCxnSpPr/>
          <p:nvPr/>
        </p:nvCxnSpPr>
        <p:spPr>
          <a:xfrm rot="10800000">
            <a:off x="7342475" y="21455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8" name="Google Shape;408;p58"/>
          <p:cNvCxnSpPr/>
          <p:nvPr/>
        </p:nvCxnSpPr>
        <p:spPr>
          <a:xfrm rot="10800000">
            <a:off x="8493300" y="21455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9" name="Google Shape;409;p58"/>
          <p:cNvCxnSpPr/>
          <p:nvPr/>
        </p:nvCxnSpPr>
        <p:spPr>
          <a:xfrm rot="10800000">
            <a:off x="6482300" y="21487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0" name="Google Shape;410;p58"/>
          <p:cNvCxnSpPr/>
          <p:nvPr/>
        </p:nvCxnSpPr>
        <p:spPr>
          <a:xfrm>
            <a:off x="7343375" y="2661325"/>
            <a:ext cx="0" cy="37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58"/>
          <p:cNvCxnSpPr/>
          <p:nvPr/>
        </p:nvCxnSpPr>
        <p:spPr>
          <a:xfrm rot="10800000">
            <a:off x="6482300" y="2649463"/>
            <a:ext cx="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2" name="Google Shape;412;p58"/>
          <p:cNvCxnSpPr/>
          <p:nvPr/>
        </p:nvCxnSpPr>
        <p:spPr>
          <a:xfrm rot="10800000">
            <a:off x="6482350" y="3034375"/>
            <a:ext cx="86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037" y="629588"/>
            <a:ext cx="8607926" cy="388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438" y="667750"/>
            <a:ext cx="7491125" cy="38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does it matter?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1: MTGPrint (card printing)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Example 2: Moxfield bulk editing (online deck building)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438" name="Google Shape;438;p63"/>
          <p:cNvSpPr txBox="1"/>
          <p:nvPr>
            <p:ph idx="1" type="body"/>
          </p:nvPr>
        </p:nvSpPr>
        <p:spPr>
          <a:xfrm>
            <a:off x="311700" y="3857225"/>
            <a:ext cx="8520600" cy="12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First established a database schema using SQLITE3.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Used VS Code as my environment to view the database using the SQLite Viewer extension.</a:t>
            </a:r>
            <a:endParaRPr sz="2000"/>
          </a:p>
        </p:txBody>
      </p:sp>
      <p:pic>
        <p:nvPicPr>
          <p:cNvPr id="439" name="Google Shape;43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358" y="1017725"/>
            <a:ext cx="3345899" cy="282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2450" y="1005425"/>
            <a:ext cx="3521451" cy="285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4"/>
          <p:cNvSpPr txBox="1"/>
          <p:nvPr>
            <p:ph idx="1" type="body"/>
          </p:nvPr>
        </p:nvSpPr>
        <p:spPr>
          <a:xfrm>
            <a:off x="311700" y="1017725"/>
            <a:ext cx="439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Created a script to filter a subset of cards from different public databases for our given database design.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Generated separate JSON files for each table in the database.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Combined these separate JSON files to create a master file that would be used to populate the database.</a:t>
            </a:r>
            <a:endParaRPr sz="2000"/>
          </a:p>
        </p:txBody>
      </p:sp>
      <p:pic>
        <p:nvPicPr>
          <p:cNvPr id="446" name="Google Shape;446;p64"/>
          <p:cNvPicPr preferRelativeResize="0"/>
          <p:nvPr/>
        </p:nvPicPr>
        <p:blipFill rotWithShape="1">
          <a:blip r:embed="rId3">
            <a:alphaModFix/>
          </a:blip>
          <a:srcRect b="0" l="0" r="15239" t="0"/>
          <a:stretch/>
        </p:blipFill>
        <p:spPr>
          <a:xfrm>
            <a:off x="4770550" y="394251"/>
            <a:ext cx="2208175" cy="283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7275" y="2280942"/>
            <a:ext cx="1819975" cy="2457545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5"/>
          <p:cNvSpPr txBox="1"/>
          <p:nvPr>
            <p:ph idx="1" type="body"/>
          </p:nvPr>
        </p:nvSpPr>
        <p:spPr>
          <a:xfrm>
            <a:off x="311700" y="1152475"/>
            <a:ext cx="396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Used the master JSON file to automatically generate SQL code to populate the database.</a:t>
            </a:r>
            <a:endParaRPr sz="2000"/>
          </a:p>
        </p:txBody>
      </p:sp>
      <p:pic>
        <p:nvPicPr>
          <p:cNvPr id="454" name="Google Shape;45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2925" y="691688"/>
            <a:ext cx="4189109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</a:t>
            </a:r>
            <a:endParaRPr/>
          </a:p>
        </p:txBody>
      </p:sp>
      <p:sp>
        <p:nvSpPr>
          <p:cNvPr id="466" name="Google Shape;466;p67"/>
          <p:cNvSpPr txBox="1"/>
          <p:nvPr>
            <p:ph idx="1" type="body"/>
          </p:nvPr>
        </p:nvSpPr>
        <p:spPr>
          <a:xfrm>
            <a:off x="311700" y="1152475"/>
            <a:ext cx="413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Used the previously created SQLITE3 database to create a user interface using Python.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Created the user interface using CustomTkinter for modern, customizable GUI components.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Used different tabs to represent the different entities of the database.</a:t>
            </a:r>
            <a:endParaRPr sz="2000"/>
          </a:p>
        </p:txBody>
      </p:sp>
      <p:pic>
        <p:nvPicPr>
          <p:cNvPr id="467" name="Google Shape;46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050" y="1252419"/>
            <a:ext cx="4438499" cy="36028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8" name="Google Shape;468;p67"/>
          <p:cNvCxnSpPr/>
          <p:nvPr/>
        </p:nvCxnSpPr>
        <p:spPr>
          <a:xfrm>
            <a:off x="4865650" y="1439075"/>
            <a:ext cx="6888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9" name="Google Shape;469;p67"/>
          <p:cNvSpPr/>
          <p:nvPr/>
        </p:nvSpPr>
        <p:spPr>
          <a:xfrm>
            <a:off x="5619350" y="1325075"/>
            <a:ext cx="2217900" cy="243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475" name="Google Shape;475;p68"/>
          <p:cNvSpPr txBox="1"/>
          <p:nvPr>
            <p:ph idx="1" type="body"/>
          </p:nvPr>
        </p:nvSpPr>
        <p:spPr>
          <a:xfrm>
            <a:off x="311700" y="1152475"/>
            <a:ext cx="83814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Can create customizable queries to filter card data.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User can search using multiple conditions with logical operators (AND/OR).</a:t>
            </a:r>
            <a:endParaRPr sz="2000"/>
          </a:p>
        </p:txBody>
      </p:sp>
      <p:pic>
        <p:nvPicPr>
          <p:cNvPr id="476" name="Google Shape;47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8763" y="2363575"/>
            <a:ext cx="4966474" cy="2600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7" name="Google Shape;477;p68"/>
          <p:cNvCxnSpPr/>
          <p:nvPr/>
        </p:nvCxnSpPr>
        <p:spPr>
          <a:xfrm flipH="1" rot="10800000">
            <a:off x="1404788" y="3438350"/>
            <a:ext cx="890400" cy="584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8" name="Google Shape;478;p68"/>
          <p:cNvSpPr/>
          <p:nvPr/>
        </p:nvSpPr>
        <p:spPr>
          <a:xfrm>
            <a:off x="2384482" y="2512851"/>
            <a:ext cx="4416300" cy="925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484" name="Google Shape;484;p69"/>
          <p:cNvSpPr txBox="1"/>
          <p:nvPr>
            <p:ph idx="1" type="body"/>
          </p:nvPr>
        </p:nvSpPr>
        <p:spPr>
          <a:xfrm>
            <a:off x="311700" y="1152475"/>
            <a:ext cx="4260300" cy="38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</a:t>
            </a:r>
            <a:r>
              <a:rPr lang="en" sz="2000"/>
              <a:t>ser can also: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Insert cards into the table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Update cards in the table using the card’s name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Delete cards from the table using the card’s name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User is notified when a valid operation is successfully completed</a:t>
            </a:r>
            <a:endParaRPr sz="2000"/>
          </a:p>
        </p:txBody>
      </p:sp>
      <p:pic>
        <p:nvPicPr>
          <p:cNvPr id="485" name="Google Shape;485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8638" y="1367499"/>
            <a:ext cx="3882923" cy="2408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6" name="Google Shape;486;p69"/>
          <p:cNvCxnSpPr/>
          <p:nvPr/>
        </p:nvCxnSpPr>
        <p:spPr>
          <a:xfrm>
            <a:off x="4195225" y="3056475"/>
            <a:ext cx="1074600" cy="78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7" name="Google Shape;487;p69"/>
          <p:cNvSpPr/>
          <p:nvPr/>
        </p:nvSpPr>
        <p:spPr>
          <a:xfrm>
            <a:off x="5269850" y="2911950"/>
            <a:ext cx="3452700" cy="642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Features</a:t>
            </a:r>
            <a:endParaRPr/>
          </a:p>
        </p:txBody>
      </p:sp>
      <p:sp>
        <p:nvSpPr>
          <p:cNvPr id="493" name="Google Shape;493;p70"/>
          <p:cNvSpPr txBox="1"/>
          <p:nvPr>
            <p:ph idx="1" type="body"/>
          </p:nvPr>
        </p:nvSpPr>
        <p:spPr>
          <a:xfrm>
            <a:off x="311700" y="1152475"/>
            <a:ext cx="353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Copy results to clipboard for easy sharing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Export the results to a .txt file for later use</a:t>
            </a:r>
            <a:endParaRPr sz="2000"/>
          </a:p>
        </p:txBody>
      </p:sp>
      <p:pic>
        <p:nvPicPr>
          <p:cNvPr id="494" name="Google Shape;49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775" y="353425"/>
            <a:ext cx="3963924" cy="212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9775" y="2706600"/>
            <a:ext cx="3963924" cy="2124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6" name="Google Shape;496;p70"/>
          <p:cNvCxnSpPr/>
          <p:nvPr/>
        </p:nvCxnSpPr>
        <p:spPr>
          <a:xfrm>
            <a:off x="4074375" y="2361250"/>
            <a:ext cx="7254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7" name="Google Shape;497;p70"/>
          <p:cNvCxnSpPr/>
          <p:nvPr/>
        </p:nvCxnSpPr>
        <p:spPr>
          <a:xfrm>
            <a:off x="6000975" y="4704600"/>
            <a:ext cx="7254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8" name="Google Shape;498;p70"/>
          <p:cNvSpPr/>
          <p:nvPr/>
        </p:nvSpPr>
        <p:spPr>
          <a:xfrm>
            <a:off x="4849591" y="2258355"/>
            <a:ext cx="1896600" cy="178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70"/>
          <p:cNvSpPr/>
          <p:nvPr/>
        </p:nvSpPr>
        <p:spPr>
          <a:xfrm>
            <a:off x="6822366" y="4624950"/>
            <a:ext cx="1831500" cy="159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505" name="Google Shape;505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425" y="184422"/>
            <a:ext cx="7689149" cy="465125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/>
          <p:nvPr/>
        </p:nvSpPr>
        <p:spPr>
          <a:xfrm>
            <a:off x="1076434" y="62925"/>
            <a:ext cx="3061500" cy="572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18"/>
          <p:cNvCxnSpPr>
            <a:endCxn id="84" idx="1"/>
          </p:cNvCxnSpPr>
          <p:nvPr/>
        </p:nvCxnSpPr>
        <p:spPr>
          <a:xfrm>
            <a:off x="224134" y="349275"/>
            <a:ext cx="8523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925" y="412775"/>
            <a:ext cx="8084149" cy="43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/>
          <p:nvPr/>
        </p:nvSpPr>
        <p:spPr>
          <a:xfrm>
            <a:off x="767854" y="1975800"/>
            <a:ext cx="3654600" cy="1945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19"/>
          <p:cNvCxnSpPr>
            <a:endCxn id="91" idx="1"/>
          </p:cNvCxnSpPr>
          <p:nvPr/>
        </p:nvCxnSpPr>
        <p:spPr>
          <a:xfrm>
            <a:off x="10654" y="2948400"/>
            <a:ext cx="7572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757" y="445025"/>
            <a:ext cx="7900793" cy="42109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/>
          <p:nvPr/>
        </p:nvSpPr>
        <p:spPr>
          <a:xfrm>
            <a:off x="767854" y="1975800"/>
            <a:ext cx="3654600" cy="1945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" name="Google Shape;99;p20"/>
          <p:cNvCxnSpPr>
            <a:endCxn id="98" idx="1"/>
          </p:cNvCxnSpPr>
          <p:nvPr/>
        </p:nvCxnSpPr>
        <p:spPr>
          <a:xfrm>
            <a:off x="10654" y="2948400"/>
            <a:ext cx="7572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863" y="0"/>
            <a:ext cx="712227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